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6858000" cx="12192000"/>
  <p:notesSz cx="6858000" cy="12192000"/>
  <p:embeddedFontLst>
    <p:embeddedFont>
      <p:font typeface="Play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Play-regular.fntdata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Pl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6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6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174a249ce7_0_53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1174a249ce7_0_53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7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7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174a249ce7_0_123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174a249ce7_0_123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1174a249ce7_0_123:notes"/>
          <p:cNvSpPr txBox="1"/>
          <p:nvPr>
            <p:ph idx="12" type="sldNum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4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5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174a249ce7_0_83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1174a249ce7_0_83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174a249ce7_0_21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1174a249ce7_0_21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174a249ce7_0_90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1174a249ce7_0_90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174a249ce7_0_5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174a249ce7_0_5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74a249ce7_0_35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174a249ce7_0_35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174a249ce7_0_62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1174a249ce7_0_62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Relationship Id="rId3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Пустой слайд">
  <p:cSld name="13_Пустой слайд"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5644443" y="310447"/>
            <a:ext cx="6858001" cy="623711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>
            <a:off x="921036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‹#›</a:t>
            </a:fld>
            <a:endParaRPr b="0" i="0" sz="12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7" name="Google Shape;17;p2"/>
          <p:cNvSpPr txBox="1"/>
          <p:nvPr>
            <p:ph type="title"/>
          </p:nvPr>
        </p:nvSpPr>
        <p:spPr>
          <a:xfrm>
            <a:off x="625703" y="365291"/>
            <a:ext cx="107283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 showMasterSp="0">
  <p:cSld name="1_Title Only"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/>
          <p:nvPr/>
        </p:nvSpPr>
        <p:spPr>
          <a:xfrm rot="10800000">
            <a:off x="0" y="0"/>
            <a:ext cx="12188952" cy="2667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1"/>
          <p:cNvSpPr txBox="1"/>
          <p:nvPr>
            <p:ph type="title"/>
          </p:nvPr>
        </p:nvSpPr>
        <p:spPr>
          <a:xfrm>
            <a:off x="685800" y="2667000"/>
            <a:ext cx="7493328" cy="193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2" name="Google Shape;72;p11"/>
          <p:cNvPicPr preferRelativeResize="0"/>
          <p:nvPr/>
        </p:nvPicPr>
        <p:blipFill rotWithShape="1">
          <a:blip r:embed="rId3">
            <a:alphaModFix/>
          </a:blip>
          <a:srcRect b="33333" l="20281" r="20789" t="33333"/>
          <a:stretch/>
        </p:blipFill>
        <p:spPr>
          <a:xfrm>
            <a:off x="685800" y="685800"/>
            <a:ext cx="1676400" cy="53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 showMasterSp="0">
  <p:cSld name="2_Title Only"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/>
          <p:nvPr/>
        </p:nvSpPr>
        <p:spPr>
          <a:xfrm>
            <a:off x="0" y="4226560"/>
            <a:ext cx="12188952" cy="2667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2"/>
          <p:cNvSpPr txBox="1"/>
          <p:nvPr>
            <p:ph type="title"/>
          </p:nvPr>
        </p:nvSpPr>
        <p:spPr>
          <a:xfrm>
            <a:off x="685800" y="2667000"/>
            <a:ext cx="7493328" cy="193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Пользовательский макет">
  <p:cSld name="2_Пользовательский макет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3"/>
          <p:cNvSpPr/>
          <p:nvPr/>
        </p:nvSpPr>
        <p:spPr>
          <a:xfrm rot="10800000">
            <a:off x="3048" y="0"/>
            <a:ext cx="12188952" cy="6858000"/>
          </a:xfrm>
          <a:prstGeom prst="rect">
            <a:avLst/>
          </a:prstGeom>
          <a:blipFill rotWithShape="1">
            <a:blip r:embed="rId2">
              <a:alphaModFix amt="3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Пользовательский макет">
  <p:cSld name="1_Пользовательский макет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4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льзовательский макет">
  <p:cSld name="Пользовательский макет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5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b="14574" l="29244" r="23998" t="29959"/>
          <a:stretch/>
        </p:blipFill>
        <p:spPr>
          <a:xfrm flipH="1" rot="427144">
            <a:off x="525582" y="-542919"/>
            <a:ext cx="12670191" cy="8467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6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 showMasterSp="0" type="obj">
  <p:cSld name="OBJECT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/>
          <p:nvPr/>
        </p:nvSpPr>
        <p:spPr>
          <a:xfrm rot="10800000">
            <a:off x="0" y="0"/>
            <a:ext cx="12188952" cy="2667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8"/>
          <p:cNvSpPr txBox="1"/>
          <p:nvPr>
            <p:ph type="title"/>
          </p:nvPr>
        </p:nvSpPr>
        <p:spPr>
          <a:xfrm>
            <a:off x="685800" y="2667000"/>
            <a:ext cx="7493328" cy="193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lay"/>
              <a:buNone/>
              <a:defRPr b="0" i="0" sz="6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3526" y="715959"/>
            <a:ext cx="3528959" cy="71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15" name="Google Shape;115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>
  <p:cSld name="Заголовок и объект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7" name="Google Shape;12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560575" y="0"/>
            <a:ext cx="10628376" cy="169163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3"/>
          <p:cNvSpPr txBox="1"/>
          <p:nvPr>
            <p:ph type="ctrTitle"/>
          </p:nvPr>
        </p:nvSpPr>
        <p:spPr>
          <a:xfrm>
            <a:off x="704443" y="257555"/>
            <a:ext cx="10783112" cy="695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0" name="Google Shape;140;p23"/>
          <p:cNvSpPr txBox="1"/>
          <p:nvPr>
            <p:ph idx="2" type="body"/>
          </p:nvPr>
        </p:nvSpPr>
        <p:spPr>
          <a:xfrm>
            <a:off x="839788" y="2505074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2" name="Google Shape;142;p23"/>
          <p:cNvSpPr txBox="1"/>
          <p:nvPr>
            <p:ph idx="4" type="body"/>
          </p:nvPr>
        </p:nvSpPr>
        <p:spPr>
          <a:xfrm>
            <a:off x="6172200" y="2505074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8" name="Google Shape;158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9" name="Google Shape;159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66" name="Google Shape;166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2" name="Google Shape;172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8" name="Google Shape;17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685800" y="2667000"/>
            <a:ext cx="7493328" cy="193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1">
            <a:off x="-310445" y="310446"/>
            <a:ext cx="6858001" cy="623711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>
            <p:ph type="title"/>
          </p:nvPr>
        </p:nvSpPr>
        <p:spPr>
          <a:xfrm>
            <a:off x="625703" y="365291"/>
            <a:ext cx="107283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/>
          <p:nvPr/>
        </p:nvSpPr>
        <p:spPr>
          <a:xfrm>
            <a:off x="5618214" y="1143000"/>
            <a:ext cx="2489200" cy="5334000"/>
          </a:xfrm>
          <a:prstGeom prst="roundRect">
            <a:avLst>
              <a:gd fmla="val 1035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" name="Google Shape;3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0558" y="911677"/>
            <a:ext cx="2991442" cy="5796646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6"/>
          <p:cNvSpPr/>
          <p:nvPr/>
        </p:nvSpPr>
        <p:spPr>
          <a:xfrm>
            <a:off x="1930400" y="812618"/>
            <a:ext cx="2489200" cy="5334000"/>
          </a:xfrm>
          <a:prstGeom prst="roundRect">
            <a:avLst>
              <a:gd fmla="val 1035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" name="Google Shape;4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6758" y="530677"/>
            <a:ext cx="2991442" cy="5796646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buNone/>
              <a:defRPr sz="1300">
                <a:solidFill>
                  <a:srgbClr val="000000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buNone/>
              <a:defRPr sz="1300">
                <a:solidFill>
                  <a:srgbClr val="000000"/>
                </a:solidFill>
                <a:latin typeface="Play"/>
                <a:ea typeface="Play"/>
                <a:cs typeface="Play"/>
                <a:sym typeface="Play"/>
              </a:defRPr>
            </a:lvl2pPr>
            <a:lvl3pPr lvl="2">
              <a:buNone/>
              <a:defRPr sz="1300">
                <a:solidFill>
                  <a:srgbClr val="000000"/>
                </a:solidFill>
                <a:latin typeface="Play"/>
                <a:ea typeface="Play"/>
                <a:cs typeface="Play"/>
                <a:sym typeface="Play"/>
              </a:defRPr>
            </a:lvl3pPr>
            <a:lvl4pPr lvl="3">
              <a:buNone/>
              <a:defRPr sz="1300">
                <a:solidFill>
                  <a:srgbClr val="000000"/>
                </a:solidFill>
                <a:latin typeface="Play"/>
                <a:ea typeface="Play"/>
                <a:cs typeface="Play"/>
                <a:sym typeface="Play"/>
              </a:defRPr>
            </a:lvl4pPr>
            <a:lvl5pPr lvl="4">
              <a:buNone/>
              <a:defRPr sz="1300">
                <a:solidFill>
                  <a:srgbClr val="000000"/>
                </a:solidFill>
                <a:latin typeface="Play"/>
                <a:ea typeface="Play"/>
                <a:cs typeface="Play"/>
                <a:sym typeface="Play"/>
              </a:defRPr>
            </a:lvl5pPr>
            <a:lvl6pPr lvl="5">
              <a:buNone/>
              <a:defRPr sz="1300">
                <a:solidFill>
                  <a:srgbClr val="000000"/>
                </a:solidFill>
                <a:latin typeface="Play"/>
                <a:ea typeface="Play"/>
                <a:cs typeface="Play"/>
                <a:sym typeface="Play"/>
              </a:defRPr>
            </a:lvl6pPr>
            <a:lvl7pPr lvl="6">
              <a:buNone/>
              <a:defRPr sz="1300">
                <a:solidFill>
                  <a:srgbClr val="000000"/>
                </a:solidFill>
                <a:latin typeface="Play"/>
                <a:ea typeface="Play"/>
                <a:cs typeface="Play"/>
                <a:sym typeface="Play"/>
              </a:defRPr>
            </a:lvl7pPr>
            <a:lvl8pPr lvl="7">
              <a:buNone/>
              <a:defRPr sz="1300">
                <a:solidFill>
                  <a:srgbClr val="000000"/>
                </a:solidFill>
                <a:latin typeface="Play"/>
                <a:ea typeface="Play"/>
                <a:cs typeface="Play"/>
                <a:sym typeface="Play"/>
              </a:defRPr>
            </a:lvl8pPr>
            <a:lvl9pPr lvl="8">
              <a:buNone/>
              <a:defRPr sz="1300">
                <a:solidFill>
                  <a:srgbClr val="000000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Пользовательский макет">
  <p:cSld name="4_Пользовательский макет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5644443" y="310447"/>
            <a:ext cx="6858001" cy="623711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8" name="Google Shape;4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3912" y="711770"/>
            <a:ext cx="4135483" cy="5644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ользовательский макет">
  <p:cSld name="5_Пользовательский макет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5644443" y="310447"/>
            <a:ext cx="6858001" cy="623711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4" name="Google Shape;5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4282" y="1226799"/>
            <a:ext cx="8126494" cy="4628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0" y="0"/>
            <a:ext cx="12188952" cy="165506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9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0"/>
          <p:cNvSpPr txBox="1"/>
          <p:nvPr>
            <p:ph type="title"/>
          </p:nvPr>
        </p:nvSpPr>
        <p:spPr>
          <a:xfrm>
            <a:off x="685800" y="2667000"/>
            <a:ext cx="7493328" cy="193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"/>
          <p:cNvSpPr txBox="1"/>
          <p:nvPr>
            <p:ph type="title"/>
          </p:nvPr>
        </p:nvSpPr>
        <p:spPr>
          <a:xfrm>
            <a:off x="685800" y="266700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0" u="none" cap="none" strike="noStrike"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Google Shape;10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hyperlink" Target="https://pandas.pydata.org/docs/" TargetMode="External"/><Relationship Id="rId9" Type="http://schemas.openxmlformats.org/officeDocument/2006/relationships/hyperlink" Target="https://huggingface.co/bert-large-uncased" TargetMode="External"/><Relationship Id="rId5" Type="http://schemas.openxmlformats.org/officeDocument/2006/relationships/hyperlink" Target="https://matplotlib.org/stable/users/index.html" TargetMode="External"/><Relationship Id="rId6" Type="http://schemas.openxmlformats.org/officeDocument/2006/relationships/hyperlink" Target="https://seaborn.pydata.org/" TargetMode="External"/><Relationship Id="rId7" Type="http://schemas.openxmlformats.org/officeDocument/2006/relationships/hyperlink" Target="https://scikit-learn.org/stable/user_guide.html" TargetMode="External"/><Relationship Id="rId8" Type="http://schemas.openxmlformats.org/officeDocument/2006/relationships/hyperlink" Target="https://huggingface.co/docs/transformers/model_doc/bert#bertmodel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hyperlink" Target="mailto:abs@a.com" TargetMode="External"/><Relationship Id="rId5" Type="http://schemas.openxmlformats.org/officeDocument/2006/relationships/hyperlink" Target="http://url.com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22.png"/><Relationship Id="rId5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31156"/>
            <a:ext cx="12192000" cy="359568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0"/>
          <p:cNvSpPr/>
          <p:nvPr/>
        </p:nvSpPr>
        <p:spPr>
          <a:xfrm>
            <a:off x="80475" y="2528850"/>
            <a:ext cx="12008400" cy="18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rPr b="1" i="0" lang="en-US" sz="30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Дипломный проект на тему:</a:t>
            </a:r>
            <a:endParaRPr b="1" i="0" sz="30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br>
              <a:rPr b="1" i="0" lang="en-US" sz="24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b="1" lang="en-US" sz="24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“Natural Language Processing with Disaster”</a:t>
            </a:r>
            <a:endParaRPr b="1" sz="24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rPr lang="en-US" sz="24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“Tweets Predict which Tweets are about real disasters and which ones are not”</a:t>
            </a:r>
            <a:endParaRPr sz="2400">
              <a:solidFill>
                <a:schemeClr val="lt1"/>
              </a:solidFill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t/>
            </a:r>
            <a:endParaRPr sz="2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t/>
            </a:r>
            <a:endParaRPr sz="2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t/>
            </a:r>
            <a:endParaRPr sz="2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t/>
            </a:r>
            <a:endParaRPr sz="2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t/>
            </a:r>
            <a:endParaRPr sz="2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t/>
            </a:r>
            <a:endParaRPr sz="2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t/>
            </a:r>
            <a:endParaRPr sz="2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t/>
            </a:r>
            <a:endParaRPr sz="2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t/>
            </a:r>
            <a:endParaRPr sz="2000"/>
          </a:p>
        </p:txBody>
      </p:sp>
      <p:sp>
        <p:nvSpPr>
          <p:cNvPr id="187" name="Google Shape;187;p30"/>
          <p:cNvSpPr txBox="1"/>
          <p:nvPr/>
        </p:nvSpPr>
        <p:spPr>
          <a:xfrm>
            <a:off x="6938775" y="5963875"/>
            <a:ext cx="5150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Слушатель:</a:t>
            </a:r>
            <a:br>
              <a:rPr lang="en-US" sz="2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lang="en-US" sz="2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Захарченко Александр Владиславович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/>
          <p:nvPr/>
        </p:nvSpPr>
        <p:spPr>
          <a:xfrm>
            <a:off x="0" y="0"/>
            <a:ext cx="12188952" cy="116738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9"/>
          <p:cNvSpPr txBox="1"/>
          <p:nvPr>
            <p:ph type="title"/>
          </p:nvPr>
        </p:nvSpPr>
        <p:spPr>
          <a:xfrm>
            <a:off x="587078" y="345966"/>
            <a:ext cx="107283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Выводы</a:t>
            </a:r>
            <a:endParaRPr/>
          </a:p>
        </p:txBody>
      </p:sp>
      <p:sp>
        <p:nvSpPr>
          <p:cNvPr id="271" name="Google Shape;271;p39"/>
          <p:cNvSpPr/>
          <p:nvPr/>
        </p:nvSpPr>
        <p:spPr>
          <a:xfrm>
            <a:off x="685800" y="1532674"/>
            <a:ext cx="10820400" cy="4250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9"/>
          <p:cNvSpPr txBox="1"/>
          <p:nvPr/>
        </p:nvSpPr>
        <p:spPr>
          <a:xfrm>
            <a:off x="685800" y="2980775"/>
            <a:ext cx="25404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Accuracy: 82.92%, Precision: 84.79%, Recall: 72.45%, F1-score: 78.14%</a:t>
            </a:r>
            <a:endParaRPr sz="1900"/>
          </a:p>
        </p:txBody>
      </p:sp>
      <p:sp>
        <p:nvSpPr>
          <p:cNvPr id="273" name="Google Shape;273;p39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4" name="Google Shape;27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9700" y="685800"/>
            <a:ext cx="6858000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40"/>
          <p:cNvSpPr txBox="1"/>
          <p:nvPr>
            <p:ph type="title"/>
          </p:nvPr>
        </p:nvSpPr>
        <p:spPr>
          <a:xfrm>
            <a:off x="268053" y="150691"/>
            <a:ext cx="107283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Выводы</a:t>
            </a:r>
            <a:endParaRPr/>
          </a:p>
        </p:txBody>
      </p:sp>
      <p:sp>
        <p:nvSpPr>
          <p:cNvPr id="281" name="Google Shape;281;p40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2" name="Google Shape;282;p40"/>
          <p:cNvPicPr preferRelativeResize="0"/>
          <p:nvPr/>
        </p:nvPicPr>
        <p:blipFill rotWithShape="1">
          <a:blip r:embed="rId4">
            <a:alphaModFix/>
          </a:blip>
          <a:srcRect b="57673" l="3049" r="8556" t="10652"/>
          <a:stretch/>
        </p:blipFill>
        <p:spPr>
          <a:xfrm>
            <a:off x="1620863" y="6032400"/>
            <a:ext cx="8950274" cy="50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5238" y="651430"/>
            <a:ext cx="6501502" cy="520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/>
          <p:nvPr/>
        </p:nvSpPr>
        <p:spPr>
          <a:xfrm>
            <a:off x="0" y="0"/>
            <a:ext cx="12188952" cy="116738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41"/>
          <p:cNvSpPr txBox="1"/>
          <p:nvPr>
            <p:ph type="title"/>
          </p:nvPr>
        </p:nvSpPr>
        <p:spPr>
          <a:xfrm>
            <a:off x="625703" y="365291"/>
            <a:ext cx="107283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Список использованных источников</a:t>
            </a:r>
            <a:endParaRPr/>
          </a:p>
        </p:txBody>
      </p:sp>
      <p:sp>
        <p:nvSpPr>
          <p:cNvPr id="290" name="Google Shape;290;p41"/>
          <p:cNvSpPr/>
          <p:nvPr/>
        </p:nvSpPr>
        <p:spPr>
          <a:xfrm>
            <a:off x="685800" y="1532674"/>
            <a:ext cx="10820400" cy="4250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41"/>
          <p:cNvSpPr txBox="1"/>
          <p:nvPr>
            <p:ph idx="4294967295" type="sldNum"/>
          </p:nvPr>
        </p:nvSpPr>
        <p:spPr>
          <a:xfrm>
            <a:off x="12517967" y="6378575"/>
            <a:ext cx="3738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</a:t>
            </a:r>
            <a:endParaRPr/>
          </a:p>
        </p:txBody>
      </p:sp>
      <p:sp>
        <p:nvSpPr>
          <p:cNvPr id="292" name="Google Shape;292;p41"/>
          <p:cNvSpPr/>
          <p:nvPr/>
        </p:nvSpPr>
        <p:spPr>
          <a:xfrm>
            <a:off x="838200" y="1685075"/>
            <a:ext cx="10820400" cy="49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 u="sng">
                <a:solidFill>
                  <a:schemeClr val="hlink"/>
                </a:solidFill>
                <a:hlinkClick r:id="rId4"/>
              </a:rPr>
              <a:t>https://pandas.pydata.org/docs/</a:t>
            </a:r>
            <a:endParaRPr/>
          </a:p>
          <a:p>
            <a:pPr indent="-3302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 u="sng">
                <a:solidFill>
                  <a:schemeClr val="hlink"/>
                </a:solidFill>
                <a:hlinkClick r:id="rId5"/>
              </a:rPr>
              <a:t>https://matplotlib.org/stable/users/index.html</a:t>
            </a:r>
            <a:endParaRPr/>
          </a:p>
          <a:p>
            <a:pPr indent="-3302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AutoNum type="arabicPeriod"/>
            </a:pPr>
            <a:r>
              <a:rPr lang="en-US" sz="2600" u="sng">
                <a:solidFill>
                  <a:schemeClr val="hlink"/>
                </a:solidFill>
                <a:hlinkClick r:id="rId6"/>
              </a:rPr>
              <a:t>https://seaborn.pydata.org/</a:t>
            </a:r>
            <a:endParaRPr sz="2600">
              <a:solidFill>
                <a:schemeClr val="dk1"/>
              </a:solidFill>
            </a:endParaRPr>
          </a:p>
          <a:p>
            <a:pPr indent="-3302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sz="2600" u="sng">
                <a:solidFill>
                  <a:schemeClr val="hlink"/>
                </a:solidFill>
                <a:hlinkClick r:id="rId7"/>
              </a:rPr>
              <a:t>https://scikit-learn.org/stable/user_guide.html</a:t>
            </a:r>
            <a:endParaRPr sz="2600">
              <a:solidFill>
                <a:schemeClr val="dk1"/>
              </a:solidFill>
            </a:endParaRPr>
          </a:p>
          <a:p>
            <a:pPr indent="-3302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sz="2600" u="sng">
                <a:solidFill>
                  <a:schemeClr val="hlink"/>
                </a:solidFill>
                <a:hlinkClick r:id="rId8"/>
              </a:rPr>
              <a:t>https://huggingface.co/docs/transformers/model_doc/bert#bertmodel</a:t>
            </a:r>
            <a:endParaRPr sz="2600">
              <a:solidFill>
                <a:schemeClr val="dk1"/>
              </a:solidFill>
            </a:endParaRPr>
          </a:p>
          <a:p>
            <a:pPr indent="-3302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sz="2600" u="sng">
                <a:solidFill>
                  <a:schemeClr val="hlink"/>
                </a:solidFill>
                <a:hlinkClick r:id="rId9"/>
              </a:rPr>
              <a:t>https://huggingface.co/bert-large-uncased</a:t>
            </a:r>
            <a:endParaRPr sz="2600">
              <a:solidFill>
                <a:schemeClr val="dk1"/>
              </a:solidFill>
            </a:endParaRPr>
          </a:p>
        </p:txBody>
      </p:sp>
      <p:sp>
        <p:nvSpPr>
          <p:cNvPr id="293" name="Google Shape;293;p41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2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00" name="Google Shape;30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34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3"/>
          <p:cNvSpPr/>
          <p:nvPr/>
        </p:nvSpPr>
        <p:spPr>
          <a:xfrm>
            <a:off x="0" y="0"/>
            <a:ext cx="12188952" cy="116738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43"/>
          <p:cNvSpPr txBox="1"/>
          <p:nvPr>
            <p:ph type="title"/>
          </p:nvPr>
        </p:nvSpPr>
        <p:spPr>
          <a:xfrm>
            <a:off x="625703" y="365291"/>
            <a:ext cx="107283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Критерии оценки дипломного проекта</a:t>
            </a:r>
            <a:endParaRPr/>
          </a:p>
        </p:txBody>
      </p:sp>
      <p:sp>
        <p:nvSpPr>
          <p:cNvPr id="307" name="Google Shape;307;p43"/>
          <p:cNvSpPr/>
          <p:nvPr/>
        </p:nvSpPr>
        <p:spPr>
          <a:xfrm>
            <a:off x="685800" y="1532674"/>
            <a:ext cx="10820400" cy="49600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28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Оценка «</a:t>
            </a:r>
            <a:r>
              <a:rPr b="1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отлично</a:t>
            </a: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» выставляется при условии, что сформулирована проблема и обоснована её актуальность, сформулированы выводы, тема работы раскрыта полностью, высокий уровень самостоятельности и оригинальности работы, выдержан объём, соблюдены требования к внешнему оформлению, при защите даны ответы на дополнительные вопросы.</a:t>
            </a:r>
            <a:endParaRPr/>
          </a:p>
          <a:p>
            <a:pPr indent="-228600" lvl="0" marL="228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Оценка «</a:t>
            </a:r>
            <a:r>
              <a:rPr b="1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хорошо</a:t>
            </a: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» выставляется при условии, что основные требования к работе выполнены, но при этом допущены недочёты. В частности, имеются неточности в материалах; нарушена логическая последовательность в суждениях; работа выполнена самостоятельно, но недостаточно оригинальна, не выдержан объём работы; имеются упущения в оформлении; но на дополнительные вопросы при защите даны полные ответы.</a:t>
            </a:r>
            <a:endParaRPr/>
          </a:p>
          <a:p>
            <a:pPr indent="-228600" lvl="0" marL="228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Оценка «</a:t>
            </a:r>
            <a:r>
              <a:rPr b="1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удовлетворительно</a:t>
            </a: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» выставляется при условии, что имеются существенные отступления от требований к работе. В частности: проблема решена лишь частично; допущены фактические ошибки в содержании работы. В работы обнаружены значительные заимствования. На дополнительные вопросы при защите даны неполные ответы.</a:t>
            </a:r>
            <a:endParaRPr/>
          </a:p>
          <a:p>
            <a:pPr indent="-228600" lvl="0" marL="228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Оценка «</a:t>
            </a:r>
            <a:r>
              <a:rPr b="1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неудовлетворительно</a:t>
            </a: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» выставляется при условии, что проблема не раскрыта, обнаруживается существенное непонимание проблемы. Работа выполнена не самостоятельно. В основной части отсутствуют авторские слайды. Во время защиты отсутствует вывод. Работа не сдана.</a:t>
            </a:r>
            <a:endParaRPr/>
          </a:p>
        </p:txBody>
      </p:sp>
      <p:sp>
        <p:nvSpPr>
          <p:cNvPr id="308" name="Google Shape;308;p43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4"/>
          <p:cNvSpPr/>
          <p:nvPr/>
        </p:nvSpPr>
        <p:spPr>
          <a:xfrm>
            <a:off x="0" y="0"/>
            <a:ext cx="12188952" cy="116738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44"/>
          <p:cNvSpPr txBox="1"/>
          <p:nvPr>
            <p:ph type="title"/>
          </p:nvPr>
        </p:nvSpPr>
        <p:spPr>
          <a:xfrm>
            <a:off x="625703" y="365291"/>
            <a:ext cx="107283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/>
              <a:t>Требования к презентации дипломного проекта</a:t>
            </a:r>
            <a:endParaRPr/>
          </a:p>
        </p:txBody>
      </p:sp>
      <p:sp>
        <p:nvSpPr>
          <p:cNvPr id="315" name="Google Shape;315;p44"/>
          <p:cNvSpPr/>
          <p:nvPr/>
        </p:nvSpPr>
        <p:spPr>
          <a:xfrm>
            <a:off x="685800" y="1532674"/>
            <a:ext cx="10820400" cy="49600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Используем утвержденный шаблон.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Все слайды являются обязательными.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Количество слайдов основной части зависит от количества слушателей.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 рисункам делаем подписи.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Используем единообразные шрифты из слайда в слайд для заголовков, текста, подписей.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Нумеруем по порядку все слайды, кроме титульного.</a:t>
            </a:r>
            <a:endParaRPr/>
          </a:p>
          <a:p>
            <a:pPr indent="-2413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Перед защитой </a:t>
            </a: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каждому слушателю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необходимо загрузить на страницу «Дипломный проект» образовательной платформы СберУниверситета презентацию дипломного проекта в формате </a:t>
            </a: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pdf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sp>
        <p:nvSpPr>
          <p:cNvPr id="316" name="Google Shape;316;p44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/>
          <p:nvPr/>
        </p:nvSpPr>
        <p:spPr>
          <a:xfrm>
            <a:off x="0" y="0"/>
            <a:ext cx="12188952" cy="116738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31"/>
          <p:cNvSpPr txBox="1"/>
          <p:nvPr>
            <p:ph type="title"/>
          </p:nvPr>
        </p:nvSpPr>
        <p:spPr>
          <a:xfrm>
            <a:off x="625703" y="365291"/>
            <a:ext cx="107283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Актуальность темы и ее проблематика</a:t>
            </a:r>
            <a:endParaRPr/>
          </a:p>
        </p:txBody>
      </p:sp>
      <p:sp>
        <p:nvSpPr>
          <p:cNvPr id="194" name="Google Shape;194;p31"/>
          <p:cNvSpPr/>
          <p:nvPr/>
        </p:nvSpPr>
        <p:spPr>
          <a:xfrm>
            <a:off x="579663" y="1303649"/>
            <a:ext cx="10820400" cy="42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1"/>
          <p:cNvSpPr/>
          <p:nvPr/>
        </p:nvSpPr>
        <p:spPr>
          <a:xfrm>
            <a:off x="2072125" y="1485312"/>
            <a:ext cx="4419300" cy="47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Твиттер стал важным каналом связи в чрезвычайных ситуациях. Повсеместное распространение смартфонов позволяет людям сообщать о чрезвычайной ситуации, которую они наблюдают, в режиме реального времени. Из-за этого все больше организаций заинтересованы в программном мониторинге Twitter (например, организации по оказанию помощи в случае стихийных бедствий и информационные агентства). Но не всегда ясно, действительно ли слова человека предвещают катастрофу.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96" name="Google Shape;19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1778" y="1334425"/>
            <a:ext cx="2435674" cy="5044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1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/>
          <p:nvPr/>
        </p:nvSpPr>
        <p:spPr>
          <a:xfrm>
            <a:off x="0" y="0"/>
            <a:ext cx="12188952" cy="116738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2"/>
          <p:cNvSpPr txBox="1"/>
          <p:nvPr>
            <p:ph type="title"/>
          </p:nvPr>
        </p:nvSpPr>
        <p:spPr>
          <a:xfrm>
            <a:off x="731840" y="114916"/>
            <a:ext cx="107283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Natural Language Processing with Disaster</a:t>
            </a:r>
            <a:endParaRPr/>
          </a:p>
        </p:txBody>
      </p:sp>
      <p:sp>
        <p:nvSpPr>
          <p:cNvPr id="204" name="Google Shape;204;p32"/>
          <p:cNvSpPr txBox="1"/>
          <p:nvPr/>
        </p:nvSpPr>
        <p:spPr>
          <a:xfrm>
            <a:off x="1117650" y="1305450"/>
            <a:ext cx="1068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Количество </a:t>
            </a:r>
            <a:r>
              <a:rPr b="1" lang="en-US"/>
              <a:t>твитов</a:t>
            </a:r>
            <a:r>
              <a:rPr b="1" lang="en-US"/>
              <a:t>, которые являются катастрофой (метка 1) и которые не являются </a:t>
            </a:r>
            <a:r>
              <a:rPr b="1" lang="en-US"/>
              <a:t>таковой</a:t>
            </a:r>
            <a:r>
              <a:rPr b="1" lang="en-US"/>
              <a:t> (метка 0)</a:t>
            </a:r>
            <a:endParaRPr b="1"/>
          </a:p>
        </p:txBody>
      </p:sp>
      <p:pic>
        <p:nvPicPr>
          <p:cNvPr id="205" name="Google Shape;205;p32"/>
          <p:cNvPicPr preferRelativeResize="0"/>
          <p:nvPr/>
        </p:nvPicPr>
        <p:blipFill rotWithShape="1">
          <a:blip r:embed="rId4">
            <a:alphaModFix/>
          </a:blip>
          <a:srcRect b="5315" l="4788" r="8781" t="10840"/>
          <a:stretch/>
        </p:blipFill>
        <p:spPr>
          <a:xfrm>
            <a:off x="2680300" y="1834125"/>
            <a:ext cx="7559500" cy="48886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2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33"/>
          <p:cNvSpPr txBox="1"/>
          <p:nvPr>
            <p:ph type="title"/>
          </p:nvPr>
        </p:nvSpPr>
        <p:spPr>
          <a:xfrm>
            <a:off x="730340" y="95616"/>
            <a:ext cx="107283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Natural Language Processing with Disaster</a:t>
            </a:r>
            <a:endParaRPr/>
          </a:p>
        </p:txBody>
      </p:sp>
      <p:sp>
        <p:nvSpPr>
          <p:cNvPr id="213" name="Google Shape;213;p33"/>
          <p:cNvSpPr txBox="1"/>
          <p:nvPr/>
        </p:nvSpPr>
        <p:spPr>
          <a:xfrm>
            <a:off x="1117650" y="1305450"/>
            <a:ext cx="10684800" cy="51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/>
              <a:t>Реальные твиты:</a:t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[1] Nearly 50 thousand people affected by floods in #Paraguay ? http://t.co/aw23wXtyjB http://t.co/ABgct9VFUa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[2] Vladimir Putin Issues Major Warning But Is It Too Late To Escape Armageddon? http://t.co/gBxafy1m1C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[3] @DoctorFluxx @StefanEJones @spinnellii @themermacorn  No burning buildings and rob during a riot. That's embarrassing &amp;amp; ruining this nation.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[4] Telnet attacked from 124.13.172.40 (STREAMYX-HOME-SOUTHERN MY)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[5] LONDON IS DROWNING AND IIII LIVE BY THE RIVEEEEEER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/>
              <a:t>Фейковые твиты:</a:t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[1] Everyday is a near death fatality for me on the road. Thank god is on my side.??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[2] #Lifestyle Û÷It makes me sickÛª: Baby clothes deemed a Û÷hazardÛª http://t.co/0XrfVidxA2 http://t.co/oIHwgEZDCk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[3] @Lenn_Len Probably. We are inundated with them most years!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[4] A demoness with the voice of an angel. Like a siren's call beckoning me to the void. Don't ?? on thisÛ_ https://t.co/nPS3xpBKaQ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[5] Next Man Up---AH SCREW THIS! I'm so tired of injuries. What happened to Camp Cupcake? More like Camp Cramp and Break.</a:t>
            </a:r>
            <a:endParaRPr sz="1300"/>
          </a:p>
        </p:txBody>
      </p:sp>
      <p:sp>
        <p:nvSpPr>
          <p:cNvPr id="214" name="Google Shape;214;p33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4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4"/>
          <p:cNvSpPr txBox="1"/>
          <p:nvPr>
            <p:ph type="title"/>
          </p:nvPr>
        </p:nvSpPr>
        <p:spPr>
          <a:xfrm>
            <a:off x="730315" y="338466"/>
            <a:ext cx="107283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Natural Language Processing with Disaster</a:t>
            </a:r>
            <a:endParaRPr/>
          </a:p>
        </p:txBody>
      </p:sp>
      <p:sp>
        <p:nvSpPr>
          <p:cNvPr id="221" name="Google Shape;221;p34"/>
          <p:cNvSpPr txBox="1"/>
          <p:nvPr/>
        </p:nvSpPr>
        <p:spPr>
          <a:xfrm>
            <a:off x="3253950" y="1512450"/>
            <a:ext cx="5684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Длины текстов</a:t>
            </a:r>
            <a:endParaRPr b="1" sz="1800"/>
          </a:p>
        </p:txBody>
      </p:sp>
      <p:pic>
        <p:nvPicPr>
          <p:cNvPr id="222" name="Google Shape;222;p34"/>
          <p:cNvPicPr preferRelativeResize="0"/>
          <p:nvPr/>
        </p:nvPicPr>
        <p:blipFill rotWithShape="1">
          <a:blip r:embed="rId4">
            <a:alphaModFix/>
          </a:blip>
          <a:srcRect b="4632" l="8035" r="8436" t="6966"/>
          <a:stretch/>
        </p:blipFill>
        <p:spPr>
          <a:xfrm>
            <a:off x="415350" y="2221625"/>
            <a:ext cx="5544350" cy="391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4"/>
          <p:cNvPicPr preferRelativeResize="0"/>
          <p:nvPr/>
        </p:nvPicPr>
        <p:blipFill rotWithShape="1">
          <a:blip r:embed="rId5">
            <a:alphaModFix/>
          </a:blip>
          <a:srcRect b="4234" l="7656" r="8203" t="6239"/>
          <a:stretch/>
        </p:blipFill>
        <p:spPr>
          <a:xfrm>
            <a:off x="6335100" y="2211149"/>
            <a:ext cx="5544350" cy="393291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4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5"/>
          <p:cNvSpPr txBox="1"/>
          <p:nvPr>
            <p:ph type="title"/>
          </p:nvPr>
        </p:nvSpPr>
        <p:spPr>
          <a:xfrm>
            <a:off x="730340" y="95616"/>
            <a:ext cx="107283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Natural Language Processing with Disaster</a:t>
            </a:r>
            <a:endParaRPr/>
          </a:p>
        </p:txBody>
      </p:sp>
      <p:sp>
        <p:nvSpPr>
          <p:cNvPr id="231" name="Google Shape;231;p35"/>
          <p:cNvSpPr txBox="1"/>
          <p:nvPr/>
        </p:nvSpPr>
        <p:spPr>
          <a:xfrm>
            <a:off x="1117650" y="1305450"/>
            <a:ext cx="10684800" cy="51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u="sng"/>
              <a:t>I</a:t>
            </a:r>
            <a:r>
              <a:rPr lang="en-US" sz="2200" u="sng">
                <a:solidFill>
                  <a:schemeClr val="dk1"/>
                </a:solidFill>
              </a:rPr>
              <a:t>t’s</a:t>
            </a:r>
            <a:r>
              <a:rPr lang="en-US" sz="2200">
                <a:solidFill>
                  <a:schemeClr val="dk1"/>
                </a:solidFill>
              </a:rPr>
              <a:t> </a:t>
            </a:r>
            <a:r>
              <a:rPr lang="en-US" sz="2200" u="sng">
                <a:solidFill>
                  <a:schemeClr val="dk1"/>
                </a:solidFill>
              </a:rPr>
              <a:t>done</a:t>
            </a:r>
            <a:r>
              <a:rPr lang="en-US" sz="2200">
                <a:solidFill>
                  <a:schemeClr val="dk1"/>
                </a:solidFill>
              </a:rPr>
              <a:t> with </a:t>
            </a:r>
            <a:r>
              <a:rPr lang="en-US" sz="2200" u="sng">
                <a:solidFill>
                  <a:schemeClr val="dk1"/>
                </a:solidFill>
              </a:rPr>
              <a:t>BEST</a:t>
            </a:r>
            <a:r>
              <a:rPr lang="en-US" sz="2200">
                <a:solidFill>
                  <a:schemeClr val="dk1"/>
                </a:solidFill>
              </a:rPr>
              <a:t> method. Writ</a:t>
            </a:r>
            <a:r>
              <a:rPr lang="en-US" sz="2200" u="sng">
                <a:solidFill>
                  <a:schemeClr val="dk1"/>
                </a:solidFill>
              </a:rPr>
              <a:t>é</a:t>
            </a:r>
            <a:r>
              <a:rPr lang="en-US" sz="2200">
                <a:solidFill>
                  <a:schemeClr val="dk1"/>
                </a:solidFill>
              </a:rPr>
              <a:t> me </a:t>
            </a:r>
            <a:r>
              <a:rPr lang="en-US" sz="2200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abs@a.com</a:t>
            </a:r>
            <a:r>
              <a:rPr lang="en-US" sz="2200">
                <a:solidFill>
                  <a:schemeClr val="dk1"/>
                </a:solidFill>
              </a:rPr>
              <a:t> visit </a:t>
            </a:r>
            <a:r>
              <a:rPr lang="en-US" sz="2200" u="sng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http://url.com</a:t>
            </a:r>
            <a:r>
              <a:rPr lang="en-US" sz="2200">
                <a:solidFill>
                  <a:schemeClr val="dk1"/>
                </a:solidFill>
              </a:rPr>
              <a:t>. </a:t>
            </a:r>
            <a:r>
              <a:rPr lang="en-US" sz="2200">
                <a:solidFill>
                  <a:schemeClr val="dk1"/>
                </a:solidFill>
                <a:highlight>
                  <a:srgbClr val="FFFFFF"/>
                </a:highlight>
              </a:rPr>
              <a:t>🙂 </a:t>
            </a:r>
            <a:endParaRPr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highlight>
                  <a:srgbClr val="FFFFFF"/>
                </a:highlight>
              </a:rPr>
              <a:t>it is do with best method. write me visit.</a:t>
            </a:r>
            <a:endParaRPr sz="2200">
              <a:solidFill>
                <a:schemeClr val="dk1"/>
              </a:solidFill>
            </a:endParaRPr>
          </a:p>
        </p:txBody>
      </p:sp>
      <p:cxnSp>
        <p:nvCxnSpPr>
          <p:cNvPr id="232" name="Google Shape;232;p35"/>
          <p:cNvCxnSpPr/>
          <p:nvPr/>
        </p:nvCxnSpPr>
        <p:spPr>
          <a:xfrm>
            <a:off x="6460050" y="3004300"/>
            <a:ext cx="0" cy="19491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3" name="Google Shape;233;p35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6"/>
          <p:cNvSpPr txBox="1"/>
          <p:nvPr>
            <p:ph type="title"/>
          </p:nvPr>
        </p:nvSpPr>
        <p:spPr>
          <a:xfrm>
            <a:off x="730315" y="338466"/>
            <a:ext cx="107283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Natural Language Processing with Disaster</a:t>
            </a:r>
            <a:endParaRPr/>
          </a:p>
        </p:txBody>
      </p:sp>
      <p:sp>
        <p:nvSpPr>
          <p:cNvPr id="240" name="Google Shape;240;p36"/>
          <p:cNvSpPr txBox="1"/>
          <p:nvPr/>
        </p:nvSpPr>
        <p:spPr>
          <a:xfrm>
            <a:off x="1868375" y="2246100"/>
            <a:ext cx="265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Tweet with disaster</a:t>
            </a:r>
            <a:endParaRPr b="1"/>
          </a:p>
        </p:txBody>
      </p:sp>
      <p:sp>
        <p:nvSpPr>
          <p:cNvPr id="241" name="Google Shape;241;p36"/>
          <p:cNvSpPr txBox="1"/>
          <p:nvPr/>
        </p:nvSpPr>
        <p:spPr>
          <a:xfrm>
            <a:off x="7828925" y="2246104"/>
            <a:ext cx="265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Tweet without disaster</a:t>
            </a:r>
            <a:endParaRPr b="1"/>
          </a:p>
        </p:txBody>
      </p:sp>
      <p:sp>
        <p:nvSpPr>
          <p:cNvPr id="242" name="Google Shape;242;p36"/>
          <p:cNvSpPr txBox="1"/>
          <p:nvPr/>
        </p:nvSpPr>
        <p:spPr>
          <a:xfrm>
            <a:off x="3253950" y="1512450"/>
            <a:ext cx="5684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WorldCloud твитов с катастрофой и без</a:t>
            </a:r>
            <a:endParaRPr b="1" sz="1800"/>
          </a:p>
        </p:txBody>
      </p:sp>
      <p:pic>
        <p:nvPicPr>
          <p:cNvPr id="243" name="Google Shape;243;p36"/>
          <p:cNvPicPr preferRelativeResize="0"/>
          <p:nvPr/>
        </p:nvPicPr>
        <p:blipFill rotWithShape="1">
          <a:blip r:embed="rId4">
            <a:alphaModFix/>
          </a:blip>
          <a:srcRect b="24781" l="11174" r="7854" t="25275"/>
          <a:stretch/>
        </p:blipFill>
        <p:spPr>
          <a:xfrm>
            <a:off x="241475" y="2704550"/>
            <a:ext cx="5979025" cy="3073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6"/>
          <p:cNvPicPr preferRelativeResize="0"/>
          <p:nvPr/>
        </p:nvPicPr>
        <p:blipFill rotWithShape="1">
          <a:blip r:embed="rId5">
            <a:alphaModFix/>
          </a:blip>
          <a:srcRect b="24891" l="10516" r="8714" t="24588"/>
          <a:stretch/>
        </p:blipFill>
        <p:spPr>
          <a:xfrm>
            <a:off x="6442675" y="2764350"/>
            <a:ext cx="5614425" cy="2926724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6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37"/>
          <p:cNvSpPr txBox="1"/>
          <p:nvPr>
            <p:ph type="title"/>
          </p:nvPr>
        </p:nvSpPr>
        <p:spPr>
          <a:xfrm>
            <a:off x="730315" y="338466"/>
            <a:ext cx="107283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Natural Language Processing with Disaster</a:t>
            </a:r>
            <a:endParaRPr/>
          </a:p>
        </p:txBody>
      </p:sp>
      <p:sp>
        <p:nvSpPr>
          <p:cNvPr id="252" name="Google Shape;252;p37"/>
          <p:cNvSpPr txBox="1"/>
          <p:nvPr/>
        </p:nvSpPr>
        <p:spPr>
          <a:xfrm>
            <a:off x="3253950" y="1512450"/>
            <a:ext cx="5684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Распределения длин предложений</a:t>
            </a:r>
            <a:endParaRPr b="1" sz="1800"/>
          </a:p>
        </p:txBody>
      </p:sp>
      <p:pic>
        <p:nvPicPr>
          <p:cNvPr id="253" name="Google Shape;253;p37"/>
          <p:cNvPicPr preferRelativeResize="0"/>
          <p:nvPr/>
        </p:nvPicPr>
        <p:blipFill rotWithShape="1">
          <a:blip r:embed="rId4">
            <a:alphaModFix/>
          </a:blip>
          <a:srcRect b="0" l="4995" r="8424" t="6305"/>
          <a:stretch/>
        </p:blipFill>
        <p:spPr>
          <a:xfrm>
            <a:off x="6074825" y="2252000"/>
            <a:ext cx="5676484" cy="3583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/>
          <p:cNvPicPr preferRelativeResize="0"/>
          <p:nvPr/>
        </p:nvPicPr>
        <p:blipFill rotWithShape="1">
          <a:blip r:embed="rId5">
            <a:alphaModFix/>
          </a:blip>
          <a:srcRect b="0" l="4206" r="7788" t="4897"/>
          <a:stretch/>
        </p:blipFill>
        <p:spPr>
          <a:xfrm>
            <a:off x="483475" y="2303775"/>
            <a:ext cx="5519826" cy="3479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7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8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8"/>
          <p:cNvSpPr txBox="1"/>
          <p:nvPr>
            <p:ph type="title"/>
          </p:nvPr>
        </p:nvSpPr>
        <p:spPr>
          <a:xfrm>
            <a:off x="730315" y="338466"/>
            <a:ext cx="107283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Natural Language Processing with Disaster</a:t>
            </a:r>
            <a:endParaRPr/>
          </a:p>
        </p:txBody>
      </p:sp>
      <p:sp>
        <p:nvSpPr>
          <p:cNvPr id="262" name="Google Shape;262;p38"/>
          <p:cNvSpPr txBox="1"/>
          <p:nvPr/>
        </p:nvSpPr>
        <p:spPr>
          <a:xfrm>
            <a:off x="2954675" y="1560750"/>
            <a:ext cx="618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Обучение BERT с  моделью “bert-large-uncased”</a:t>
            </a:r>
            <a:endParaRPr b="1" sz="1800"/>
          </a:p>
        </p:txBody>
      </p:sp>
      <p:sp>
        <p:nvSpPr>
          <p:cNvPr id="263" name="Google Shape;263;p38"/>
          <p:cNvSpPr txBox="1"/>
          <p:nvPr>
            <p:ph idx="12" type="sldNum"/>
          </p:nvPr>
        </p:nvSpPr>
        <p:spPr>
          <a:xfrm>
            <a:off x="11409045" y="6333134"/>
            <a:ext cx="7317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4" name="Google Shape;26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875" y="2293000"/>
            <a:ext cx="11104244" cy="437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